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314" r:id="rId3"/>
    <p:sldId id="345" r:id="rId4"/>
    <p:sldId id="491" r:id="rId5"/>
    <p:sldId id="492" r:id="rId6"/>
    <p:sldId id="493" r:id="rId7"/>
    <p:sldId id="502" r:id="rId8"/>
    <p:sldId id="503" r:id="rId9"/>
    <p:sldId id="505" r:id="rId10"/>
    <p:sldId id="504" r:id="rId11"/>
    <p:sldId id="485" r:id="rId12"/>
    <p:sldId id="506" r:id="rId13"/>
    <p:sldId id="507" r:id="rId14"/>
    <p:sldId id="510" r:id="rId15"/>
    <p:sldId id="513" r:id="rId16"/>
    <p:sldId id="512" r:id="rId17"/>
    <p:sldId id="515" r:id="rId18"/>
    <p:sldId id="521" r:id="rId19"/>
    <p:sldId id="523" r:id="rId20"/>
    <p:sldId id="516" r:id="rId21"/>
    <p:sldId id="524" r:id="rId22"/>
    <p:sldId id="31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F932E3-6289-409B-9C33-BC673101C691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22C14A-914F-4457-8205-7E4C3227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49E2F1-83C7-492E-9887-39D8C29CC9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165B16-E791-4AE8-90EC-AC033240BD6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97027-6BEC-4D8E-95D1-27C21551BA91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5F2F-F8F9-4D43-A4A5-42780052B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0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621A-569B-4CC5-8887-3554A4276759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C82EC-5C31-4763-B0E4-480105861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4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BAF4B-BE5F-48D8-A707-C705984D8431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87067-3AD4-46F4-9139-27664B723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2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FD15-667F-424B-9398-2F6D827273F8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1DE6-8FE7-4515-9208-608472A4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6610A-CAE8-4F57-9081-E725E3F5BAB8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D9885-DECF-47BB-9E75-E860C78A9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91D2A-CF7D-4009-B59F-B5A78450DCFA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D5AA8-231F-4260-9ED2-E5E0ED4FE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5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B7812-9023-4666-9C09-2B5A10C1816F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CA75E-BFBB-44FC-8A2C-C0CBF32F7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6AD91-E15D-41BC-AB63-B77A709B7A92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6695F-79DF-484D-A658-736A29665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44BB-B9B5-4467-A72E-E084E10D0162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1BC4-092A-4147-ABAD-B4CDAD4E0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8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9128A-7113-4F8E-8A35-B43E50A19BA0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7B254-CA71-44C3-92B2-FED00E827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A3CD5-B9C8-4A99-9998-6B9BEFFF5A8C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F5FB7-7A34-4639-90B1-C2AF04C4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22514167-A9E9-4110-8A83-2A66FD8F2DAE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92772078-3B9F-4371-AB97-DAD73A367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676400" y="2514600"/>
            <a:ext cx="6400800" cy="1524000"/>
          </a:xfrm>
        </p:spPr>
        <p:txBody>
          <a:bodyPr/>
          <a:lstStyle/>
          <a:p>
            <a:pPr eaLnBrk="1" hangingPunct="1"/>
            <a:r>
              <a:rPr lang="en-US" sz="5400" b="1" smtClean="0"/>
              <a:t>Exception</a:t>
            </a:r>
          </a:p>
        </p:txBody>
      </p:sp>
      <p:pic>
        <p:nvPicPr>
          <p:cNvPr id="2052" name="Picture 5" descr="D:\users\finin\331\javalogo52x8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593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6477000" cy="1219200"/>
          </a:xfrm>
          <a:noFill/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Unchecked</a:t>
            </a:r>
            <a:r>
              <a:rPr lang="en-US" smtClean="0"/>
              <a:t> </a:t>
            </a:r>
            <a:r>
              <a:rPr lang="en-US" sz="4000" b="1" smtClean="0">
                <a:solidFill>
                  <a:srgbClr val="0070C0"/>
                </a:solidFill>
              </a:rPr>
              <a:t>Exceptions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002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676400" y="2257425"/>
            <a:ext cx="7239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These are the logic errors that should be corrected in the program.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Unchecked exceptions can occur anywhere in the program.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To avoid cumbersome overuse of try-catch blocks, Java does not mandate you to write code to catch unchecked exceptions.</a:t>
            </a:r>
          </a:p>
        </p:txBody>
      </p:sp>
      <p:sp>
        <p:nvSpPr>
          <p:cNvPr id="11269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32758C4-A4BE-40C7-BA5A-631CCCDA1A34}" type="slidenum">
              <a:rPr lang="en-US">
                <a:latin typeface="Calibri" pitchFamily="34" charset="0"/>
              </a:rPr>
              <a:pPr algn="r" eaLnBrk="1" hangingPunct="1"/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676400" y="2720975"/>
            <a:ext cx="6858000" cy="1470025"/>
          </a:xfrm>
        </p:spPr>
        <p:txBody>
          <a:bodyPr/>
          <a:lstStyle/>
          <a:p>
            <a:r>
              <a:rPr lang="en-US" sz="6000" b="1" smtClean="0">
                <a:solidFill>
                  <a:srgbClr val="0070C0"/>
                </a:solidFill>
              </a:rPr>
              <a:t>Handling Exceptions</a:t>
            </a:r>
            <a:endParaRPr lang="en-US" b="1" smtClean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B5971-DBBA-477A-9B83-5738F6E3863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6477000" cy="1276350"/>
          </a:xfrm>
          <a:noFill/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Declaring and Catching Exceptions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0002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3B449-59BC-41DB-8EF0-A6CC070970A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28800" y="2286000"/>
            <a:ext cx="723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Java's exception-handling model is based on three operations: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b="1" i="1" dirty="0">
                <a:latin typeface="+mn-lt"/>
                <a:cs typeface="+mn-cs"/>
              </a:rPr>
              <a:t>Declaring an exception.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b="1" i="1" dirty="0" smtClean="0">
                <a:latin typeface="+mn-lt"/>
                <a:cs typeface="+mn-cs"/>
              </a:rPr>
              <a:t>Catching </a:t>
            </a:r>
            <a:r>
              <a:rPr lang="en-US" sz="2400" b="1" i="1" dirty="0">
                <a:latin typeface="+mn-lt"/>
                <a:cs typeface="+mn-cs"/>
              </a:rPr>
              <a:t>an exception.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7391400" cy="4038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400" kern="1200" dirty="0"/>
              <a:t>Every method must state the types of checked exceptions it might throw. This is known as </a:t>
            </a:r>
            <a:r>
              <a:rPr lang="en-US" sz="2400" b="1" i="1" kern="1200" dirty="0"/>
              <a:t>declaring exceptions</a:t>
            </a:r>
            <a:r>
              <a:rPr lang="en-US" b="1" i="1" dirty="0">
                <a:cs typeface="Times New Roman" pitchFamily="18" charset="0"/>
              </a:rPr>
              <a:t>. </a:t>
            </a:r>
          </a:p>
          <a:p>
            <a:pPr marL="0" indent="0">
              <a:spcBef>
                <a:spcPct val="0"/>
              </a:spcBef>
              <a:buFont typeface="Monotype Sorts"/>
              <a:buNone/>
              <a:defRPr/>
            </a:pPr>
            <a:r>
              <a:rPr lang="en-US" sz="2400" b="1" i="1" dirty="0" smtClean="0">
                <a:cs typeface="Times New Roman" pitchFamily="18" charset="0"/>
              </a:rPr>
              <a:t>Ex:</a:t>
            </a:r>
            <a:endParaRPr lang="en-US" sz="2400" b="1" i="1" dirty="0">
              <a:cs typeface="Times New Roman" pitchFamily="18" charset="0"/>
            </a:endParaRPr>
          </a:p>
          <a:p>
            <a:pPr lvl="1">
              <a:spcBef>
                <a:spcPct val="0"/>
              </a:spcBef>
              <a:defRPr/>
            </a:pPr>
            <a:r>
              <a:rPr lang="en-US" sz="2000" b="1" i="1" kern="1200" dirty="0"/>
              <a:t>public void</a:t>
            </a:r>
            <a:r>
              <a:rPr lang="en-US" sz="2000" kern="1200" dirty="0"/>
              <a:t> </a:t>
            </a:r>
            <a:r>
              <a:rPr lang="en-US" sz="2000" kern="1200" dirty="0" err="1"/>
              <a:t>myMethod</a:t>
            </a:r>
            <a:r>
              <a:rPr lang="en-US" sz="2000" kern="1200" dirty="0" smtClean="0"/>
              <a:t>()  </a:t>
            </a:r>
            <a:r>
              <a:rPr lang="en-US" sz="2000" b="1" i="1" kern="1200" dirty="0"/>
              <a:t>throws</a:t>
            </a:r>
            <a:r>
              <a:rPr lang="en-US" sz="2000" kern="1200" dirty="0"/>
              <a:t> </a:t>
            </a:r>
            <a:r>
              <a:rPr lang="en-US" sz="2000" kern="1200" dirty="0" err="1"/>
              <a:t>IOException</a:t>
            </a:r>
            <a:endParaRPr lang="en-US" sz="2000" kern="1200" dirty="0"/>
          </a:p>
          <a:p>
            <a:pPr lvl="1">
              <a:spcBef>
                <a:spcPct val="100000"/>
              </a:spcBef>
              <a:defRPr/>
            </a:pPr>
            <a:r>
              <a:rPr lang="en-US" sz="2000" b="1" i="1" kern="1200" dirty="0"/>
              <a:t>public void </a:t>
            </a:r>
            <a:r>
              <a:rPr lang="en-US" sz="2000" kern="1200" dirty="0" err="1"/>
              <a:t>myMethod</a:t>
            </a:r>
            <a:r>
              <a:rPr lang="en-US" sz="2000" kern="1200" dirty="0" smtClean="0"/>
              <a:t>() </a:t>
            </a:r>
            <a:r>
              <a:rPr lang="en-US" sz="2000" b="1" i="1" kern="1200" dirty="0" smtClean="0"/>
              <a:t> </a:t>
            </a:r>
            <a:r>
              <a:rPr lang="en-US" sz="2000" b="1" i="1" kern="1200" dirty="0"/>
              <a:t>throws </a:t>
            </a:r>
            <a:r>
              <a:rPr lang="en-US" sz="2000" kern="1200" dirty="0" err="1"/>
              <a:t>IOException</a:t>
            </a:r>
            <a:r>
              <a:rPr lang="en-US" sz="2000" kern="1200" dirty="0"/>
              <a:t>, </a:t>
            </a:r>
            <a:r>
              <a:rPr lang="en-US" sz="2000" kern="1200" dirty="0" err="1"/>
              <a:t>OtherException</a:t>
            </a:r>
            <a:endParaRPr lang="en-US" sz="2000" kern="1200" dirty="0"/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Declaring Exceptions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FE38F-632A-4CBB-B814-A9E682CE85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7162800" cy="40386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try {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  statements;  // Statements that may throw exceptions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catch (Exception1 exVar1) {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  handler for exception1;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catch (Exception2 exVar2) {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  handler for exception2;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...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catch (ExceptionN exVar3) {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  handler for exceptionN;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sz="1800" b="1" smtClean="0">
                <a:latin typeface="Courier New" pitchFamily="49" charset="0"/>
                <a:cs typeface="Times New Roman" pitchFamily="18" charset="0"/>
              </a:rPr>
              <a:t>}</a:t>
            </a:r>
            <a:r>
              <a:rPr lang="en-US" sz="2000" b="1" smtClean="0">
                <a:latin typeface="Courier New" pitchFamily="49" charset="0"/>
              </a:rPr>
              <a:t> 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25CC8-C86E-4D20-B59D-2CF046A92B2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Catching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7315200" cy="2286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order in which exceptions are specified in </a:t>
            </a:r>
            <a:r>
              <a:rPr lang="en-US" sz="2400" dirty="0"/>
              <a:t>catch</a:t>
            </a:r>
            <a:r>
              <a:rPr lang="en-US" sz="2400" dirty="0" smtClean="0"/>
              <a:t> blocks is important.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A compilation error will result if a </a:t>
            </a:r>
            <a:r>
              <a:rPr lang="en-US" sz="2400" dirty="0"/>
              <a:t>catch</a:t>
            </a:r>
            <a:r>
              <a:rPr lang="en-US" sz="2400" dirty="0" smtClean="0"/>
              <a:t> block for a superclass type appears before a </a:t>
            </a:r>
            <a:r>
              <a:rPr lang="en-US" sz="2400" dirty="0"/>
              <a:t>catch</a:t>
            </a:r>
            <a:r>
              <a:rPr lang="en-US" sz="2400" dirty="0" smtClean="0"/>
              <a:t> block for a subclass type.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i="1" kern="1200" dirty="0" smtClean="0"/>
              <a:t>Ex :</a:t>
            </a:r>
            <a:endParaRPr lang="en-US" sz="2400" b="1" i="1" kern="1200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15583-C1D5-44E2-BF29-7935A4041C9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9460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Catching Exceptions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3513" y="4333875"/>
            <a:ext cx="5754687" cy="19907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286000"/>
            <a:ext cx="7391400" cy="2286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Java forces you to deal with checked exceptions. </a:t>
            </a:r>
          </a:p>
          <a:p>
            <a:pPr>
              <a:defRPr/>
            </a:pPr>
            <a:r>
              <a:rPr lang="en-US" sz="2400" dirty="0" smtClean="0"/>
              <a:t>If a </a:t>
            </a:r>
            <a:r>
              <a:rPr lang="en-US" sz="2400" dirty="0"/>
              <a:t>method declares a checked exception, you must invoke it in a try-catch block or declare to throw the exception in the calling method. </a:t>
            </a:r>
          </a:p>
          <a:p>
            <a:pPr marL="0" indent="0">
              <a:buFont typeface="Monotype Sorts"/>
              <a:buNone/>
              <a:defRPr/>
            </a:pPr>
            <a:r>
              <a:rPr lang="en-US" sz="2200" b="1" i="1" dirty="0" smtClean="0">
                <a:cs typeface="Courier New" pitchFamily="49" charset="0"/>
              </a:rPr>
              <a:t>Ex :</a:t>
            </a:r>
            <a:endParaRPr lang="en-US" sz="2200" b="1" i="1" dirty="0">
              <a:cs typeface="Courier New" pitchFamily="49" charset="0"/>
            </a:endParaRPr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2362200" y="274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6C91C-5C6E-4F7A-9406-F33A8A55AE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4267200"/>
            <a:ext cx="6686550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/>
                  </a:outerShdw>
                </a:effectLst>
              </a14:hiddenEffects>
            </a:ext>
          </a:extLst>
        </p:spPr>
      </p:pic>
      <p:sp>
        <p:nvSpPr>
          <p:cNvPr id="21510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Catch or Declare Checked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7315200" cy="1752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An exception object contains valuable information about the exception.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You may use the following instance methods to get information regarding the exception.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5366F-323C-4A63-9DC3-9717F5BB5CA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2532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Getting Information from Exceptions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133850"/>
            <a:ext cx="6203950" cy="1733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87575"/>
            <a:ext cx="7315200" cy="2155825"/>
          </a:xfrm>
          <a:noFill/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When should you use the try-catch block in the code?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You should use it to deal with unexpected error conditions.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Do not use it to deal with simple, expected situations. For example, the following code 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981200" y="4267200"/>
            <a:ext cx="6858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try {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  System.out.println(refVar.toString());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catch (NullPointerException ex) {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  System.out.println("refVar is null");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  <p:sp>
        <p:nvSpPr>
          <p:cNvPr id="24580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When to Use Exceptions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7A526-EE0F-4208-B78E-D37E73A99D1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7315200" cy="838200"/>
          </a:xfrm>
          <a:noFill/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smtClean="0">
                <a:cs typeface="Times New Roman" pitchFamily="18" charset="0"/>
              </a:rPr>
              <a:t>Is better to be replaced by</a:t>
            </a:r>
            <a:r>
              <a:rPr lang="en-US" sz="2400" smtClean="0"/>
              <a:t> </a:t>
            </a: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When to Use Exceptions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F8DB3-622C-4982-AC55-55FEA530FA6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286000" y="2895600"/>
            <a:ext cx="640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if (refVar != null)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  System.out.println(refVar.toString());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else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  System.out.println("refVar is null");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6477000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09800" y="2286000"/>
            <a:ext cx="6553200" cy="3810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Exception.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Handling Exceptions.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The finally Clause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1676400" y="2720975"/>
            <a:ext cx="6858000" cy="1470025"/>
          </a:xfrm>
        </p:spPr>
        <p:txBody>
          <a:bodyPr/>
          <a:lstStyle/>
          <a:p>
            <a:r>
              <a:rPr lang="en-US" sz="6000" b="1" smtClean="0">
                <a:solidFill>
                  <a:srgbClr val="0070C0"/>
                </a:solidFill>
              </a:rPr>
              <a:t>The finally Clause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D0780-789D-4092-B77A-DDEAF16FE96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87575"/>
            <a:ext cx="7315200" cy="2155825"/>
          </a:xfrm>
          <a:noFill/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smtClean="0"/>
              <a:t>you may want some code to be executed regardless of whether an exception occurs or is caught.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smtClean="0"/>
              <a:t>Java has a </a:t>
            </a:r>
            <a:r>
              <a:rPr lang="en-US" sz="2400" b="1" i="1" smtClean="0"/>
              <a:t>finally</a:t>
            </a:r>
            <a:r>
              <a:rPr lang="en-US" sz="2400" smtClean="0"/>
              <a:t> clause that can be used to accomplish this objective. 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514600" y="3886200"/>
            <a:ext cx="6477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 b="1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try {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 b="1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statements;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 b="1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} catch (TheException ex) {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 b="1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handling ex;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 b="1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} finally {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 b="1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finalStatements;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sz="1600" b="1">
                <a:solidFill>
                  <a:schemeClr val="bg2"/>
                </a:solidFill>
                <a:latin typeface="Courier New" pitchFamily="49" charset="0"/>
                <a:cs typeface="Times New Roman" pitchFamily="18" charset="0"/>
              </a:rPr>
              <a:t> }</a:t>
            </a:r>
          </a:p>
        </p:txBody>
      </p:sp>
      <p:sp>
        <p:nvSpPr>
          <p:cNvPr id="27652" name="Title 1"/>
          <p:cNvSpPr txBox="1">
            <a:spLocks/>
          </p:cNvSpPr>
          <p:nvPr/>
        </p:nvSpPr>
        <p:spPr bwMode="auto">
          <a:xfrm>
            <a:off x="16764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The finally Clause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6217A-90A1-4DA9-B7D9-75331950DD6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676400" y="2971800"/>
            <a:ext cx="6705600" cy="1143000"/>
          </a:xfrm>
        </p:spPr>
        <p:txBody>
          <a:bodyPr/>
          <a:lstStyle/>
          <a:p>
            <a:r>
              <a:rPr lang="en-US" sz="7200" b="1" smtClean="0">
                <a:solidFill>
                  <a:srgbClr val="0070C0"/>
                </a:solidFill>
              </a:rPr>
              <a:t>Thanks</a:t>
            </a:r>
            <a:endParaRPr lang="en-US" sz="66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58674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0070C0"/>
                </a:solidFill>
              </a:rPr>
              <a:t>Exception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CD80FF-3FDB-4F9B-BFE7-FA67438441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04850"/>
            <a:ext cx="6477000" cy="1047750"/>
          </a:xfrm>
          <a:noFill/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Errors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7239000" cy="4191000"/>
          </a:xfrm>
        </p:spPr>
        <p:txBody>
          <a:bodyPr/>
          <a:lstStyle/>
          <a:p>
            <a:pPr marL="0" indent="0">
              <a:buFont typeface="Monotype Sorts"/>
              <a:buNone/>
              <a:defRPr/>
            </a:pPr>
            <a:r>
              <a:rPr lang="en-US" sz="2800" b="1" i="1" kern="1200" dirty="0"/>
              <a:t>Syntax </a:t>
            </a:r>
            <a:r>
              <a:rPr lang="en-US" sz="2800" b="1" i="1" kern="1200" dirty="0" smtClean="0"/>
              <a:t>errors : </a:t>
            </a:r>
            <a:r>
              <a:rPr lang="en-US" sz="2400" kern="1200" dirty="0"/>
              <a:t>arise because the rules of the language have not been followed. They are detected by the compiler</a:t>
            </a:r>
            <a:r>
              <a:rPr lang="en-US" sz="2400" kern="1200" dirty="0" smtClean="0"/>
              <a:t>.</a:t>
            </a:r>
            <a:endParaRPr lang="en-US" sz="2800" kern="1200" dirty="0" smtClean="0"/>
          </a:p>
          <a:p>
            <a:pPr marL="0" indent="0">
              <a:buFont typeface="Monotype Sorts"/>
              <a:buNone/>
              <a:defRPr/>
            </a:pPr>
            <a:r>
              <a:rPr lang="en-US" sz="2800" b="1" i="1" kern="1200" dirty="0"/>
              <a:t>Runtime </a:t>
            </a:r>
            <a:r>
              <a:rPr lang="en-US" sz="2800" b="1" i="1" kern="1200" dirty="0" smtClean="0"/>
              <a:t>errors : </a:t>
            </a:r>
            <a:r>
              <a:rPr lang="en-US" sz="2400" kern="1200" dirty="0"/>
              <a:t>occur while the program is running if the environment detects an operation that is impossible to carry out</a:t>
            </a:r>
            <a:r>
              <a:rPr lang="en-US" sz="2800" kern="1200" dirty="0"/>
              <a:t>. </a:t>
            </a:r>
            <a:endParaRPr lang="en-US" sz="2800" kern="1200" dirty="0" smtClean="0"/>
          </a:p>
          <a:p>
            <a:pPr marL="0" indent="0">
              <a:buFont typeface="Monotype Sorts"/>
              <a:buNone/>
              <a:defRPr/>
            </a:pPr>
            <a:r>
              <a:rPr lang="en-US" sz="2800" b="1" i="1" kern="1200" dirty="0"/>
              <a:t>Logic </a:t>
            </a:r>
            <a:r>
              <a:rPr lang="en-US" sz="2800" b="1" i="1" kern="1200" dirty="0" smtClean="0"/>
              <a:t>errors : </a:t>
            </a:r>
            <a:r>
              <a:rPr lang="en-US" sz="2400" kern="1200" dirty="0"/>
              <a:t>occur when a program doesn't perform the way it was intended to</a:t>
            </a:r>
            <a:r>
              <a:rPr lang="en-US" sz="2800" kern="1200" dirty="0"/>
              <a:t>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9FEF22-43DB-43EE-A30D-E78FE89FE3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553200" cy="914400"/>
          </a:xfrm>
          <a:noFill/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Runtime</a:t>
            </a:r>
            <a:r>
              <a:rPr lang="en-US" smtClean="0"/>
              <a:t> </a:t>
            </a:r>
            <a:r>
              <a:rPr lang="en-US" sz="4000" b="1" smtClean="0">
                <a:solidFill>
                  <a:srgbClr val="0070C0"/>
                </a:solidFill>
              </a:rPr>
              <a:t>Errors</a:t>
            </a: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211455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211455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6149" name="Rectangle 1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EG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D30E-EC3D-49D2-96AF-8310C275FA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pic>
        <p:nvPicPr>
          <p:cNvPr id="61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38375"/>
            <a:ext cx="716280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553200" cy="990600"/>
          </a:xfrm>
          <a:noFill/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Catch</a:t>
            </a:r>
            <a:r>
              <a:rPr lang="en-US" smtClean="0"/>
              <a:t> </a:t>
            </a:r>
            <a:r>
              <a:rPr lang="en-US" sz="4000" b="1" smtClean="0">
                <a:solidFill>
                  <a:srgbClr val="0070C0"/>
                </a:solidFill>
              </a:rPr>
              <a:t>Runtime</a:t>
            </a:r>
            <a:r>
              <a:rPr lang="en-US" smtClean="0"/>
              <a:t> </a:t>
            </a:r>
            <a:r>
              <a:rPr lang="en-US" sz="4000" b="1" smtClean="0">
                <a:solidFill>
                  <a:srgbClr val="0070C0"/>
                </a:solidFill>
              </a:rPr>
              <a:t>Errors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2028825" y="2000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EG"/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84363"/>
            <a:ext cx="7772400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08688"/>
                  </a:outerShdw>
                </a:effectLst>
              </a14:hiddenEffects>
            </a:ext>
          </a:extLst>
        </p:spPr>
      </p:pic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208C6A-8890-43AB-96C9-3F40E573D0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477000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Checked Exceptions vs. Unchecked Exceptions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946275"/>
            <a:ext cx="7377112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52450"/>
            <a:ext cx="6477000" cy="1428750"/>
          </a:xfrm>
          <a:noFill/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Checked</a:t>
            </a:r>
            <a:r>
              <a:rPr lang="en-US" smtClean="0"/>
              <a:t> </a:t>
            </a:r>
            <a:r>
              <a:rPr lang="en-US" sz="4000" b="1" smtClean="0">
                <a:solidFill>
                  <a:srgbClr val="0070C0"/>
                </a:solidFill>
              </a:rPr>
              <a:t>vs. Unchecked Exceptions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0002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676400" y="2239963"/>
            <a:ext cx="7239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b="1" i="1" dirty="0" err="1">
                <a:latin typeface="+mn-lt"/>
                <a:cs typeface="+mn-cs"/>
              </a:rPr>
              <a:t>RuntimeException</a:t>
            </a:r>
            <a:r>
              <a:rPr lang="en-US" sz="2400" b="1" i="1" dirty="0">
                <a:latin typeface="+mn-lt"/>
                <a:cs typeface="+mn-cs"/>
              </a:rPr>
              <a:t>, Error</a:t>
            </a:r>
            <a:r>
              <a:rPr lang="en-US" sz="2400" dirty="0">
                <a:latin typeface="+mn-lt"/>
                <a:cs typeface="+mn-cs"/>
              </a:rPr>
              <a:t> and their subclasses are known as </a:t>
            </a:r>
            <a:r>
              <a:rPr lang="en-US" sz="2400" b="1" i="1" dirty="0">
                <a:latin typeface="+mn-lt"/>
                <a:cs typeface="+mn-cs"/>
              </a:rPr>
              <a:t>unchecked</a:t>
            </a:r>
            <a:r>
              <a:rPr lang="en-US" sz="2400" dirty="0">
                <a:latin typeface="+mn-lt"/>
                <a:cs typeface="+mn-cs"/>
              </a:rPr>
              <a:t> exceptions. </a:t>
            </a:r>
            <a:endParaRPr lang="en-US" sz="2400" dirty="0" smtClean="0">
              <a:latin typeface="+mn-lt"/>
              <a:cs typeface="+mn-cs"/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All </a:t>
            </a:r>
            <a:r>
              <a:rPr lang="en-US" sz="2400" dirty="0">
                <a:latin typeface="+mn-lt"/>
                <a:cs typeface="+mn-cs"/>
              </a:rPr>
              <a:t>other exceptions are known as </a:t>
            </a:r>
            <a:r>
              <a:rPr lang="en-US" sz="2400" b="1" i="1" dirty="0">
                <a:latin typeface="+mn-lt"/>
                <a:cs typeface="+mn-cs"/>
              </a:rPr>
              <a:t>checked</a:t>
            </a:r>
            <a:r>
              <a:rPr lang="en-US" sz="2400" dirty="0">
                <a:latin typeface="+mn-lt"/>
                <a:cs typeface="+mn-cs"/>
              </a:rPr>
              <a:t> exceptions, meaning that the compiler forces the programmer to check and deal with the exceptions. </a:t>
            </a:r>
          </a:p>
        </p:txBody>
      </p:sp>
      <p:sp>
        <p:nvSpPr>
          <p:cNvPr id="2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566E75C-17A0-4D07-ABBF-E9851342694F}" type="slidenum">
              <a:rPr lang="en-US">
                <a:latin typeface="Calibri" pitchFamily="34" charset="0"/>
              </a:rPr>
              <a:pPr algn="r" eaLnBrk="1" hangingPunct="1"/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6477000" cy="1219200"/>
          </a:xfrm>
          <a:noFill/>
        </p:spPr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Unchecked</a:t>
            </a:r>
            <a:r>
              <a:rPr lang="en-US" smtClean="0"/>
              <a:t> </a:t>
            </a:r>
            <a:r>
              <a:rPr lang="en-US" sz="4000" b="1" smtClean="0">
                <a:solidFill>
                  <a:srgbClr val="0070C0"/>
                </a:solidFill>
              </a:rPr>
              <a:t>Exceptions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002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676400" y="2257425"/>
            <a:ext cx="72390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In most cases, unchecked exceptions reflect programming logic errors that are not recoverable.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For example,</a:t>
            </a:r>
          </a:p>
          <a:p>
            <a:pPr marL="1085850" lvl="1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b="1" i="1" dirty="0" err="1" smtClean="0">
                <a:latin typeface="+mn-lt"/>
                <a:cs typeface="+mn-cs"/>
              </a:rPr>
              <a:t>NullPointerException</a:t>
            </a:r>
            <a:r>
              <a:rPr lang="en-US" sz="2400" b="1" i="1" dirty="0" smtClean="0">
                <a:latin typeface="+mn-lt"/>
                <a:cs typeface="+mn-cs"/>
              </a:rPr>
              <a:t> </a:t>
            </a:r>
            <a:r>
              <a:rPr lang="en-US" sz="2400" dirty="0" smtClean="0">
                <a:latin typeface="+mn-lt"/>
                <a:cs typeface="+mn-cs"/>
              </a:rPr>
              <a:t>is thrown if you access an object through a reference variable before an object is assigned to it.</a:t>
            </a:r>
          </a:p>
          <a:p>
            <a:pPr marL="1085850" lvl="1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b="1" i="1" dirty="0" err="1" smtClean="0">
                <a:latin typeface="+mn-lt"/>
                <a:cs typeface="+mn-cs"/>
              </a:rPr>
              <a:t>IndexOutOfBoundsException</a:t>
            </a:r>
            <a:r>
              <a:rPr lang="en-US" sz="2400" dirty="0" smtClean="0">
                <a:latin typeface="+mn-lt"/>
                <a:cs typeface="+mn-cs"/>
              </a:rPr>
              <a:t> is thrown if you access an element in an array outside the bounds of the array. </a:t>
            </a:r>
          </a:p>
        </p:txBody>
      </p:sp>
      <p:sp>
        <p:nvSpPr>
          <p:cNvPr id="2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FC3DD4BF-C9D6-404A-AB57-4348FB9FD3AD}" type="slidenum">
              <a:rPr lang="en-US">
                <a:latin typeface="Calibri" pitchFamily="34" charset="0"/>
              </a:rPr>
              <a:pPr algn="r" eaLnBrk="1" hangingPunct="1"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BFCI</Template>
  <TotalTime>1430</TotalTime>
  <Words>621</Words>
  <Application>Microsoft Office PowerPoint</Application>
  <PresentationFormat>On-screen Show (4:3)</PresentationFormat>
  <Paragraphs>108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BFCI</vt:lpstr>
      <vt:lpstr>Exception</vt:lpstr>
      <vt:lpstr>Agenda</vt:lpstr>
      <vt:lpstr>PowerPoint Presentation</vt:lpstr>
      <vt:lpstr>Errors</vt:lpstr>
      <vt:lpstr>Runtime Errors</vt:lpstr>
      <vt:lpstr>Catch Runtime Errors</vt:lpstr>
      <vt:lpstr>Checked Exceptions vs. Unchecked Exceptions</vt:lpstr>
      <vt:lpstr>Checked vs. Unchecked Exceptions</vt:lpstr>
      <vt:lpstr>Unchecked Exceptions</vt:lpstr>
      <vt:lpstr>Unchecked Exceptions</vt:lpstr>
      <vt:lpstr>Handling Exceptions</vt:lpstr>
      <vt:lpstr>Declaring and Catching Exceptions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finally Clause</vt:lpstr>
      <vt:lpstr>PowerPoint Presentation</vt:lpstr>
      <vt:lpstr>Thanks</vt:lpstr>
    </vt:vector>
  </TitlesOfParts>
  <Company>Dell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BASICS</dc:title>
  <dc:creator>mostafa</dc:creator>
  <cp:lastModifiedBy>mufic</cp:lastModifiedBy>
  <cp:revision>375</cp:revision>
  <dcterms:created xsi:type="dcterms:W3CDTF">2009-10-20T18:26:40Z</dcterms:created>
  <dcterms:modified xsi:type="dcterms:W3CDTF">2014-02-15T12:09:35Z</dcterms:modified>
</cp:coreProperties>
</file>